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7" r:id="rId9"/>
    <p:sldId id="263" r:id="rId10"/>
    <p:sldId id="275" r:id="rId11"/>
    <p:sldId id="276" r:id="rId12"/>
    <p:sldId id="274" r:id="rId13"/>
    <p:sldId id="264" r:id="rId14"/>
    <p:sldId id="277" r:id="rId15"/>
    <p:sldId id="265" r:id="rId16"/>
    <p:sldId id="266" r:id="rId17"/>
    <p:sldId id="271" r:id="rId18"/>
  </p:sldIdLst>
  <p:sldSz cx="18288000" cy="10287000"/>
  <p:notesSz cx="6858000" cy="9144000"/>
  <p:embeddedFontLst>
    <p:embeddedFont>
      <p:font typeface="Cormorant Garamond Bold Italics" panose="020B0604020202020204" charset="0"/>
      <p:regular r:id="rId19"/>
      <p:bold r:id="rId20"/>
      <p:italic r:id="rId21"/>
      <p:boldItalic r:id="rId22"/>
    </p:embeddedFont>
    <p:embeddedFont>
      <p:font typeface="Quicksand" panose="020B0604020202020204" charset="0"/>
      <p:regular r:id="rId23"/>
    </p:embeddedFont>
    <p:embeddedFont>
      <p:font typeface="Quicksand Bold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0CECA-48C0-EB72-2DDC-328EF24850BE}" v="397" dt="2025-04-17T06:15:45.819"/>
    <p1510:client id="{1A785B6D-F390-D853-63D8-3929EF35581A}" v="254" dt="2025-04-17T05:39:38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 autoAdjust="0"/>
    <p:restoredTop sz="94632" autoAdjust="0"/>
  </p:normalViewPr>
  <p:slideViewPr>
    <p:cSldViewPr>
      <p:cViewPr varScale="1">
        <p:scale>
          <a:sx n="54" d="100"/>
          <a:sy n="54" d="100"/>
        </p:scale>
        <p:origin x="69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7464 12536 16383 0 0,'1'0'0'0'0,"4"0"0"0"0,13 0 0 0 0,24 0 0 0 0,26 0 0 0 0,15 0 0 0 0,0-2 0 0 0,-12-5 0 0 0,-23-5 0 0 0,-32-3 0 0 0,-39 1 0 0 0,-35 3 0 0 0,-28 3 0 0 0,-15 2 0 0 0,0 4-16383 0 0,17 0 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6233 11673 16383 0 0,'-1'0'0'0'0,"1"0"0"0"0,2 0 0 0 0,3-2 0 0 0,0-1 0 0 0,-3 0 0 0 0,-9 8 0 0 0,-15 15 0 0 0,-16 24 0 0 0,-12 24 0 0 0,-1 17 0 0 0,5 7 0 0 0,11-4 0 0 0,12-10 0 0 0,10-16 0 0 0,10-15 0 0 0,12-13 0 0 0,19-13 0 0 0,21-10 0 0 0,22-7 0 0 0,15-4 0 0 0,4-2 0 0 0,-7-1 0 0 0,-14-2 0 0 0,-15-10 0 0 0,-12-11 0 0 0,-11-13 0 0 0,-11-10 0 0 0,-9 0 0 0 0,-6 4 0 0 0,-4 8 0 0 0,-3 8 0 0 0,-3 5 0 0 0,-7-1 0 0 0,-8 0 0 0 0,-2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6703 11985 16383 0 0,'-1'3'0'0'0,"-3"3"0"0"0,-8 2 0 0 0,-10-2 0 0 0,-13-1 0 0 0,-8-2 0 0 0,-1-1 0 0 0,4 0 0 0 0,5 2 0 0 0,2 11 0 0 0,0 15 0 0 0,-1 13 0 0 0,3 3 0 0 0,7-2 0 0 0,9-11 0 0 0,8-17 0 0 0,7-19 0 0 0,3-16 0 0 0,1-10 0 0 0,-2-2 0 0 0,-6 2 0 0 0,-5 5 0 0 0,-3 6 0 0 0,-2 6 0 0 0,3 6 0 0 0,2 8 0 0 0,2 10 0 0 0,6 10 0 0 0,8 8 0 0 0,9 1 0 0 0,7-1 0 0 0,6-5 0 0 0,3-7 0 0 0,0-7 0 0 0,-5-5 0 0 0,-7-8 0 0 0,-6-8 0 0 0,-7-8 0 0 0,-4-5 0 0 0,-6-3 0 0 0,-4 0 0 0 0,-5 2 0 0 0,-3 3 0 0 0,-1 5 0 0 0,-1 5 0 0 0,2 4 0 0 0,2 5 0 0 0,3 6 0 0 0,4 10 0 0 0,6 9 0 0 0,8 6 0 0 0,7-1 0 0 0,6-3 0 0 0,9-9 0 0 0,7-11 0 0 0,3-16 0 0 0,-2-14 0 0 0,-7-9 0 0 0,-8-4 0 0 0,-8 1 0 0 0,-10 5 0 0 0,-17 5 0 0 0,-18 6 0 0 0,-16 3 0 0 0,-12 5 0 0 0,-5 4 0 0 0,-2 4 0 0 0,6 3 0 0 0,8 1 0 0 0,11 3 0 0 0,11 8 0 0 0,9 10 0 0 0,7 12 0 0 0,7 11 0 0 0,4 6 0 0 0,3-1 0 0 0,3-3 0 0 0,11-9 0 0 0,15-11 0 0 0,15-15 0 0 0,12-19 0 0 0,5-21 0 0 0,-2-17 0 0 0,-10-10 0 0 0,-12-6 0 0 0,-14 3 0 0 0,-13 6 0 0 0,-15 9 0 0 0,-16 9 0 0 0,-15 9 0 0 0,-13 7 0 0 0,-10 6 0 0 0,-2 5 0 0 0,4 4 0 0 0,9 4 0 0 0,11 1 0 0 0,10 0 0 0 0,6 3 0 0 0,0 6 0 0 0,-2 10 0 0 0,1 9 0 0 0,1 11 0 0 0,4 7 0 0 0,5 4 0 0 0,5-1 0 0 0,11-4 0 0 0,17-8 0 0 0,21-10 0 0 0,17-10 0 0 0,10-12 0 0 0,0-17 0 0 0,-6-14 0 0 0,-12-9 0 0 0,-16-5 0 0 0,-14-1 0 0 0,-11 1 0 0 0,-14 0 0 0 0,-15 0 0 0 0,-14 3 0 0 0,-12 5 0 0 0,-5 8 0 0 0,1 7 0 0 0,6 8 0 0 0,7 4 0 0 0,7 4 0 0 0,4 3 0 0 0,3 4 0 0 0,1 6 0 0 0,2 5 0 0 0,3 1 0 0 0,4 2 0 0 0,3 0 0 0 0,5 5 0 0 0,7 3 0 0 0,8 0 0 0 0,10-2 0 0 0,9-5 0 0 0,3-5 0 0 0,1-7 0 0 0,-5-5 0 0 0,-7-9 0 0 0,-7-9 0 0 0,-6-8 0 0 0,-9-4 0 0 0,-9-2 0 0 0,-10 0 0 0 0,-9 3 0 0 0,-6 5 0 0 0,-4 4 0 0 0,0 6 0 0 0,5 3 0 0 0,5 4 0 0 0,6 2 0 0 0,5 2 0 0 0,2 0 0 0 0,-3 0 0 0 0,-5 0 0 0 0,-7-1 0 0 0,-6-1 0 0 0,1-1 0 0 0,3 0 0 0 0,8 0 0 0 0,12 1 0 0 0,9 0 0 0 0,8 0 0 0 0,6 1 0 0 0,5 1 0 0 0,4 4 0 0 0,2 4 0 0 0,2 4 0 0 0,-1 3 0 0 0,-2 0 0 0 0,-5-1 0 0 0,-2-2 0 0 0,-3-2 0 0 0,-1 1 0 0 0,-1 2 0 0 0,-1 2 0 0 0,1 2 0 0 0,-1 1 0 0 0,-1 1 0 0 0,-1 0 0 0 0,-1 1 0 0 0,-2 1 0 0 0,-1 0 0 0 0,-1 2 0 0 0,1-3 0 0 0,-1-1 0 0 0,0-3 0 0 0,-1-2 0 0 0,0-2 0 0 0,-1 2 0 0 0,0 2 0 0 0,0 3 0 0 0,0 3 0 0 0,-3-2 0 0 0,-2-4 0 0 0,-1-4 0 0 0,-1-7 0 0 0,-1-5 0 0 0,0-7 0 0 0,-3-6 0 0 0,-6-8 0 0 0,-6-8 0 0 0,-3-9 0 0 0,-1-6 0 0 0,-2-5 0 0 0,-2-4 0 0 0,1-1 0 0 0,5 3 0 0 0,4 7 0 0 0,6 10 0 0 0,5 7 0 0 0,4 8 0 0 0,3 5 0 0 0,3 3 0 0 0,0 1 0 0 0,1 1 0 0 0,0 0 0 0 0,0 3 0 0 0,-1 4 0 0 0,1 4 0 0 0,0 7 0 0 0,3 12 0 0 0,5 13 0 0 0,4 9 0 0 0,4 5 0 0 0,0 2 0 0 0,0 1 0 0 0,-1 2 0 0 0,-2 0 0 0 0,-1-2 0 0 0,0-3 0 0 0,-1-7 0 0 0,-1-6 0 0 0,1-6 0 0 0,-1-9 0 0 0,0-6 0 0 0,1-6 0 0 0,3-4 0 0 0,1-2 0 0 0,2-2 0 0 0,1-5 0 0 0,-2-12 0 0 0,-1-16 0 0 0,-3-17 0 0 0,-5-12 0 0 0,-2-8 0 0 0,-7-1 0 0 0,-9 1 0 0 0,-12 4 0 0 0,-10 4 0 0 0,-6 9 0 0 0,1 9 0 0 0,5 10 0 0 0,6 12 0 0 0,6 8 0 0 0,4 6 0 0 0,5 7 0 0 0,3 7 0 0 0,5 14 0 0 0,5 13 0 0 0,9 12 0 0 0,7 4 0 0 0,4 2 0 0 0,3-5 0 0 0,0-6 0 0 0,-1-7 0 0 0,-1-6 0 0 0,-2-5 0 0 0,-3-6 0 0 0,-3-4 0 0 0,-2-4 0 0 0,-1-1 0 0 0,3 1 0 0 0,3 0 0 0 0,1-1 0 0 0,1-1 0 0 0,-4-3 0 0 0,-3-7 0 0 0,-4-11 0 0 0,-4-13 0 0 0,-3-16 0 0 0,-7-16 0 0 0,-10-15 0 0 0,-10-5 0 0 0,-6 2 0 0 0,-2 10 0 0 0,2 16 0 0 0,5 14 0 0 0,4 15 0 0 0,3 11 0 0 0,5 10 0 0 0,2 9 0 0 0,4 8 0 0 0,4 9 0 0 0,1 11 0 0 0,3 7 0 0 0,0 4 0 0 0,3-3 0 0 0,4-6 0 0 0,8-11 0 0 0,13-9 0 0 0,18-8 0 0 0,17-8 0 0 0,14-12 0 0 0,7-15 0 0 0,-6-9 0 0 0,-12-5 0 0 0,-17-1 0 0 0,-16 2 0 0 0,-14 3 0 0 0,-13 5 0 0 0,-11 5 0 0 0,-13 6 0 0 0,-7 5 0 0 0,-4 7 0 0 0,-1 3 0 0 0,-1 7 0 0 0,-2 12 0 0 0,0 11 0 0 0,4 8 0 0 0,5 4 0 0 0,8 5 0 0 0,6 4 0 0 0,8 5 0 0 0,11 1 0 0 0,10-5 0 0 0,8-9 0 0 0,5-10 0 0 0,1-12 0 0 0,-1-9 0 0 0,-5-15 0 0 0,-6-15 0 0 0,-8-14 0 0 0,-5-12 0 0 0,-5-6 0 0 0,-6 1 0 0 0,-7 8 0 0 0,-6 12 0 0 0,-7 11 0 0 0,-5 9 0 0 0,-2 8 0 0 0,1 5 0 0 0,4 8 0 0 0,4 15 0 0 0,4 17 0 0 0,6 18 0 0 0,5 13 0 0 0,9 3 0 0 0,12-7 0 0 0,12-13 0 0 0,14-16 0 0 0,13-15 0 0 0,11-15 0 0 0,6-17 0 0 0,-1-13 0 0 0,-8-12 0 0 0,-13-9 0 0 0,-16-4 0 0 0,-16-3 0 0 0,-18 3 0 0 0,-15 6 0 0 0,-12 9 0 0 0,-8 9 0 0 0,-9 8 0 0 0,-8 6 0 0 0,-6 7 0 0 0,1 7 0 0 0,6 6 0 0 0,9 7 0 0 0,9 13 0 0 0,11 12 0 0 0,9 8 0 0 0,7 5 0 0 0,8-1 0 0 0,14-4 0 0 0,21-5 0 0 0,19-8 0 0 0,12-8 0 0 0,3-9 0 0 0,-1-14 0 0 0,-5-25 0 0 0,-6-30 0 0 0,-9-26 0 0 0,-10-12 0 0 0,-12 0 0 0 0,-13 8 0 0 0,-15 13 0 0 0,-19 16 0 0 0,-20 16 0 0 0,-14 15 0 0 0,-6 13 0 0 0,1 14 0 0 0,8 10 0 0 0,10 8 0 0 0,12 5 0 0 0,12 6 0 0 0,11 1 0 0 0,17 1 0 0 0,16-4 0 0 0,11-4 0 0 0,9-7 0 0 0,5-7 0 0 0,2-6 0 0 0,-4-8 0 0 0,-7-7 0 0 0,-10-7 0 0 0,-11-10 0 0 0,-9-7 0 0 0,-7-4 0 0 0,-4-1 0 0 0,-3 4 0 0 0,-4 8 0 0 0,-1 14 0 0 0,-3 23 0 0 0,2 24 0 0 0,1 19 0 0 0,2 6 0 0 0,2-6 0 0 0,1-11 0 0 0,4-14 0 0 0,3-15 0 0 0,2-15 0 0 0,3-17 0 0 0,1-17 0 0 0,0-14 0 0 0,-3-10 0 0 0,-2-1 0 0 0,-3 7 0 0 0,-4 15 0 0 0,-1 17 0 0 0,-1 20 0 0 0,1 17 0 0 0,1 12 0 0 0,4 4 0 0 0,5-1 0 0 0,2-6 0 0 0,1-10 0 0 0,-1-15 0 0 0,-3-23 0 0 0,-2-26 0 0 0,-5-22 0 0 0,-4-9 0 0 0,-5 5 0 0 0,-1 12 0 0 0,-2 18 0 0 0,0 28 0 0 0,-1 38 0 0 0,0 39 0 0 0,3 28 0 0 0,2 10 0 0 0,3-7 0 0 0,-1-17 0 0 0,-13-22 0 0 0,-22-21 0 0 0,-27-17 0 0 0,-21-11 0 0 0,-9-8 0 0 0,4-4 0 0 0,13-1 0 0 0,20 0 0 0 0,27 1 0 0 0,40 0 0 0 0,61-2 0 0 0,60-5 0 0 0,39-7 0 0 0,9-3 0 0 0,-18 3 0 0 0,-35 4 0 0 0,-44 4 0 0 0,-51 4 0 0 0,-56 6 0 0 0,-46 5 0 0 0,-30 3 0 0 0,-10-1 0 0 0,7-1 0 0 0,12-1 0 0 0,9-3 0 0 0,8-1 0 0 0,9-2 0 0 0,12-1 0 0 0,11-1 0 0 0,10-1 0 0 0,4 1 0 0 0,-2 0 0 0 0,-1 0 0 0 0,4 0 0 0 0,26-1 0 0 0,55-3 0 0 0,63-5 0 0 0,45-5 0 0 0,15-2 0 0 0,-14 2 0 0 0,-31 3 0 0 0,-37 3 0 0 0,-38 4 0 0 0,-34 2 0 0 0,-26 3 0 0 0,-17 1 0 0 0,-7 0 0 0 0,-5 0 0 0 0,0-2 0 0 0,1-1 0 0 0,5-3 0 0 0,6-2 0 0 0,7 1 0 0 0,6 3 0 0 0,5 5 0 0 0,4 8 0 0 0,2 6 0 0 0,1 5 0 0 0,1-1 0 0 0,1 0 0 0 0,1-2 0 0 0,0-4 0 0 0,0-6 0 0 0,-1-5 0 0 0,-2-6 0 0 0,-8-10 0 0 0,-17-11 0 0 0,-22-15 0 0 0,-22-12 0 0 0,-18-9 0 0 0,-9-6 0 0 0,-2-1 0 0 0,5 2 0 0 0,12 8 0 0 0,16 8 0 0 0,17 11 0 0 0,15 9 0 0 0,12 6 0 0 0,7 4 0 0 0,5 3 0 0 0,2 4 0 0 0,2 4 0 0 0,6 10 0 0 0,8 15 0 0 0,11 18 0 0 0,10 16 0 0 0,5 10 0 0 0,1 0 0 0 0,-4-8 0 0 0,-5-11 0 0 0,-6-13 0 0 0,-3-11 0 0 0,-4-9 0 0 0,1-5 0 0 0,-2-3 0 0 0,-1-3 0 0 0,-1-1 0 0 0,-3-2 0 0 0,-2-3 0 0 0,-2-2 0 0 0,-2-6 0 0 0,-2-7 0 0 0,0-8 0 0 0,-2-4 0 0 0,0 3 0 0 0,-1 5 0 0 0,-3 9 0 0 0,-4 13 0 0 0,-2 10 0 0 0,0 8 0 0 0,-1 3 0 0 0,1 2 0 0 0,2-2 0 0 0,0 0 0 0 0,2-2 0 0 0,0 0 0 0 0,0 0 0 0 0,-1 0 0 0 0,-2 3 0 0 0,-4 5 0 0 0,-3 5 0 0 0,-1 3 0 0 0,1-1 0 0 0,1-2 0 0 0,3-4 0 0 0,0-6 0 0 0,0 0 0 0 0,-1-1 0 0 0,0 0 0 0 0,1 1 0 0 0,3-2 0 0 0,2-1 0 0 0,2-2 0 0 0,3-2 0 0 0,1-1 0 0 0,-1 1 0 0 0,-3 3 0 0 0,-3 4 0 0 0,-4 2 0 0 0,-1 2 0 0 0,1-1 0 0 0,-1-3 0 0 0,2-3 0 0 0,1-5 0 0 0,2-1 0 0 0,0-3 0 0 0,2-1 0 0 0,0 1 0 0 0,0 1 0 0 0,1 0 0 0 0,-1 0 0 0 0,0-2 0 0 0,0 0 0 0 0,4-2 0 0 0,9 0 0 0 0,10 0 0 0 0,11-2 0 0 0,4 0 0 0 0,3-2 0 0 0,2 1 0 0 0,6 0 0 0 0,7 1 0 0 0,3 0 0 0 0,-1 1 0 0 0,-1-1 0 0 0,-3 1 0 0 0,0 0 0 0 0,-1 1 0 0 0,-4-1 0 0 0,-5 0 0 0 0,-7 0 0 0 0,-8 0 0 0 0,-6 0 0 0 0,-3 0 0 0 0,2-1 0 0 0,6-2 0 0 0,6-3 0 0 0,2 0 0 0 0,0 0 0 0 0,-5 0 0 0 0,-4 2 0 0 0,-5 0 0 0 0,-2 1 0 0 0,-1 1 0 0 0,-2 1 0 0 0,-1 1 0 0 0,0 0 0 0 0,1 0 0 0 0,1 0 0 0 0,0 1 0 0 0,-1 1-16383 0 0,-3 1 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7256 11913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8118 10044 16383 0 0,'1'0'0'0'0,"3"0"0"0"0,7 0 0 0 0,12-1 0 0 0,17-4 0 0 0,21-4 0 0 0,17-1 0 0 0,8 0 0 0 0,1 1 0 0 0,-3 0 0 0 0,0 1 0 0 0,-2 1 0 0 0,-2 0 0 0 0,-7 0 0 0 0,-13 1 0 0 0,-13 1 0 0 0,-17 0 0 0 0,-14 1 0 0 0,-14 0 0 0 0,-13-2 0 0 0,-9-4 0 0 0,-10-5 0 0 0,-10-4 0 0 0,-5-2 0 0 0,0 2 0 0 0,-1 3 0 0 0,4 3 0 0 0,5 5 0 0 0,8 3 0 0 0,7 3 0 0 0,3 1 0 0 0,4 2 0 0 0,2-1 0 0 0,-2 2 0 0 0,-4 1 0 0 0,-7 3 0 0 0,-10 3 0 0 0,-12 4 0 0 0,-7 5 0 0 0,-1 2 0 0 0,5 1 0 0 0,10 0 0 0 0,12-2 0 0 0,11-4 0 0 0,9-1 0 0 0,9-2 0 0 0,12 0 0 0 0,17 3 0 0 0,18 3 0 0 0,20 2 0 0 0,19-2 0 0 0,12-4 0 0 0,1-5 0 0 0,-10-3 0 0 0,-15-3 0 0 0,-21-2 0 0 0,-20-1 0 0 0,-22-3 0 0 0,-21-5 0 0 0,-21-5 0 0 0,-19-5 0 0 0,-17-7 0 0 0,-15-3 0 0 0,-9 0 0 0 0,0 1 0 0 0,8 3 0 0 0,14 3 0 0 0,13 4 0 0 0,13 1 0 0 0,10 3 0 0 0,10 2 0 0 0,6 3 0 0 0,4 3 0 0 0,3 2 0 0 0,1 2 0 0 0,1 4 0 0 0,1 2 0 0 0,1 5 0 0 0,2 3 0 0 0,2-1 0 0 0,4-1 0 0 0,7-4 0 0 0,11-2 0 0 0,10-2 0 0 0,7-2 0 0 0,0 0 0 0 0,-3-2 0 0 0,-6-1 0 0 0,-9-3 0 0 0,-7-3 0 0 0,-5-5 0 0 0,-6-7 0 0 0,-8-5 0 0 0,-7-4 0 0 0,-6 0 0 0 0,-2 2 0 0 0,-2 6 0 0 0,0 6 0 0 0,1 5 0 0 0,1 5 0 0 0,2 2 0 0 0,2-1 0 0 0,2 0 0 0 0,1-2 0 0 0,2 0 0 0 0,4 1 0 0 0,3 5 0 0 0,5 4 0 0 0,10 4 0 0 0,10 2 0 0 0,10 0 0 0 0,5-1 0 0 0,0-2 0 0 0,-2-3 0 0 0,-3-2 0 0 0,-3-1 0 0 0,-4-1 0 0 0,-4 0 0 0 0,-3 0 0 0 0,-1-1 0 0 0,2 1 0 0 0,7 0 0 0 0,12 0 0 0 0,15-1 0 0 0,8 1 0 0 0,2 0 0 0 0,-6 0 0 0 0,-9 1 0 0 0,-12 2 0 0 0,-9 1 0 0 0,-7 4 0 0 0,-4 3 0 0 0,-5 1 0 0 0,-2 1 0 0 0,-3-2 0 0 0,-6-2 0 0 0,-10-1 0 0 0,-14-2 0 0 0,-15 0 0 0 0,-11 1 0 0 0,-6 0 0 0 0,1 2 0 0 0,4 1 0 0 0,4 2 0 0 0,2 0 0 0 0,-2 3 0 0 0,0 3 0 0 0,1 0 0 0 0,2 1 0 0 0,7-2 0 0 0,8-2 0 0 0,9-2 0 0 0,6 0 0 0 0,7-1 0 0 0,5 0 0 0 0,2-1 0 0 0,8-2 0 0 0,12-2 0 0 0,20 2 0 0 0,23 3 0 0 0,15 5 0 0 0,7 3 0 0 0,-3-1 0 0 0,-7-3 0 0 0,-8-4 0 0 0,-12-5 0 0 0,-9-3 0 0 0,-9-2 0 0 0,-9-2 0 0 0,-6 0 0 0 0,-5-1 0 0 0,-4 0 0 0 0,-5 0 0 0 0,-6 1 0 0 0,-6-1 0 0 0,-10 1 0 0 0,-13 0 0 0 0,-13 0 0 0 0,-16 0 0 0 0,-17 0 0 0 0,-15 0 0 0 0,-6 2 0 0 0,4 1 0 0 0,13 2 0 0 0,16 1 0 0 0,17 0 0 0 0,15-1 0 0 0,10 0 0 0 0,8 0 0 0 0,5-2 0 0 0,3-2 0 0 0,0 1 0 0 0,-2-1 0 0 0,-4 1 0 0 0,0 2 0 0 0,3 1 0 0 0,9 0 0 0 0,10 0 0 0 0,14-3 0 0 0,13 0 0 0 0,13-1 0 0 0,9-1 0 0 0,2-3 0 0 0,-2 0 0 0 0,-4-2 0 0 0,5 1 0 0 0,18 0 0 0 0,24 4 0 0 0,20 5 0 0 0,6 4 0 0 0,-9 2 0 0 0,-20 1 0 0 0,-19-1 0 0 0,-15-1 0 0 0,-8-2 0 0 0,-8 0 0 0 0,-9-3 0 0 0,-7-2 0 0 0,-6-1 0 0 0,-6-1 0 0 0,-3-1 0 0 0,-4 0 0 0 0,-8 0 0 0 0,-11-2 0 0 0,-15 0 0 0 0,-16-1 0 0 0,-14 1 0 0 0,-13 0 0 0 0,-11 1 0 0 0,-11 0 0 0 0,-12 1 0 0 0,-11-1 0 0 0,-8-3 0 0 0,-3-2 0 0 0,3 1 0 0 0,6 0 0 0 0,9 2 0 0 0,8 1 0 0 0,8 1 0 0 0,6 1 0 0 0,9 3 0 0 0,9 1 0 0 0,12 1 0 0 0,15 0 0 0 0,19-3 0 0 0,21-2 0 0 0,25-5 0 0 0,26-6 0 0 0,21-5 0 0 0,16-3 0 0 0,5-2 0 0 0,-1 3 0 0 0,1 4 0 0 0,15 4 0 0 0,21 4 0 0 0,16 3 0 0 0,3 2 0 0 0,-15 1 0 0 0,-27 0 0 0 0,-30-1 0 0 0,-27-2 0 0 0,-23-2 0 0 0,-17-3 0 0 0,-11-1 0 0 0,-7-2 0 0 0,-5-4 0 0 0,-10-5 0 0 0,-11-6 0 0 0,-13-5 0 0 0,-17-1 0 0 0,-19 1 0 0 0,-19 4 0 0 0,-14 7 0 0 0,-7 6 0 0 0,3 6 0 0 0,10 4 0 0 0,15 3 0 0 0,19 1 0 0 0,21 2 0 0 0,18 2 0 0 0,15 1 0 0 0,9 4 0 0 0,10 0 0 0 0,16 2 0 0 0,22 3 0 0 0,27 3 0 0 0,25 3 0 0 0,12-4 0 0 0,1-4 0 0 0,-12-3 0 0 0,-19-6 0 0 0,-22-6 0 0 0,-19-8 0 0 0,-21-11 0 0 0,-19-9 0 0 0,-22-5 0 0 0,-21 3 0 0 0,-16 6 0 0 0,-9 8 0 0 0,-1 8 0 0 0,8 6 0 0 0,11 7 0 0 0,13 7 0 0 0,10 5 0 0 0,10 3 0 0 0,11 5 0 0 0,20 6 0 0 0,22 4 0 0 0,18 2 0 0 0,10-3 0 0 0,5-7 0 0 0,-1-7 0 0 0,-5-7 0 0 0,-9-6 0 0 0,-10-6 0 0 0,-11-11 0 0 0,-11-16 0 0 0,-8-17 0 0 0,-4-12 0 0 0,-7-7 0 0 0,-10 4 0 0 0,-11 12 0 0 0,-9 13 0 0 0,-5 14 0 0 0,-6 14 0 0 0,-3 14 0 0 0,-1 14 0 0 0,5 10 0 0 0,7 2 0 0 0,11 1 0 0 0,10-4 0 0 0,7-3 0 0 0,14 1 0 0 0,26 13 0 0 0,30 16 0 0 0,23 13 0 0 0,11 3 0 0 0,-4-6 0 0 0,-12-13 0 0 0,-17-16 0 0 0,-15-17 0 0 0,-11-19 0 0 0,-9-13 0 0 0,-7-8 0 0 0,-6-3 0 0 0,-5 2 0 0 0,-2 5 0 0 0,-2 3 0 0 0,-2 2 0 0 0,0-2 0 0 0,-1-1 0 0 0,0-1 0 0 0,-2-1 0 0 0,-1 1 0 0 0,-8 0 0 0 0,-11-1 0 0 0,-10-3 0 0 0,-8-3 0 0 0,-1 1 0 0 0,1 1 0 0 0,6 3 0 0 0,5 2 0 0 0,6 1 0 0 0,7 2 0 0 0,3 2 0 0 0,2 3 0 0 0,0 3 0 0 0,2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9753 9316 16383 0 0,'0'1'0'0'0,"0"0"0"0"0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2" Type="http://schemas.openxmlformats.org/officeDocument/2006/relationships/image" Target="../media/image1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3318361"/>
            <a:ext cx="16229942" cy="196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277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Automated Peer Review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55004" y="6294437"/>
            <a:ext cx="14407461" cy="752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From Structure to Substance, an end-to-end evaluation for research papers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64487" y="8056463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15 April,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2178" y="1765859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CS6120 – Natural Language Processing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D9BD2-8F64-0745-5E8B-6099E11BE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1CF851-36C6-BB89-3B86-4CB42569892B}"/>
              </a:ext>
            </a:extLst>
          </p:cNvPr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7E112B-FCBD-D442-915E-3444637E57C3}"/>
                </a:ext>
              </a:extLst>
            </p:cNvPr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3AF5CA1-79C2-EC1B-D2CE-4F5A171866DD}"/>
                </a:ext>
              </a:extLst>
            </p:cNvPr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B06813A-234D-BAD5-4A6D-2DBAB34D469B}"/>
              </a:ext>
            </a:extLst>
          </p:cNvPr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EE67F27-15DC-BD74-EE0D-171FE0A8D2DD}"/>
                </a:ext>
              </a:extLst>
            </p:cNvPr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8617FB3-D156-DF45-A7D9-F8DD7B1255B8}"/>
              </a:ext>
            </a:extLst>
          </p:cNvPr>
          <p:cNvSpPr txBox="1"/>
          <p:nvPr/>
        </p:nvSpPr>
        <p:spPr>
          <a:xfrm>
            <a:off x="4114800" y="331053"/>
            <a:ext cx="92202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2 – Summarization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3974FB9-E82C-7062-102C-893B3C21F824}"/>
              </a:ext>
            </a:extLst>
          </p:cNvPr>
          <p:cNvSpPr txBox="1"/>
          <p:nvPr/>
        </p:nvSpPr>
        <p:spPr>
          <a:xfrm>
            <a:off x="1219200" y="2615701"/>
            <a:ext cx="10782099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Facebook/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-large-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cnn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(transformer model fine tuned to summarize)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0FAFBB0-773F-C4C7-9C98-FD480FE4BD26}"/>
              </a:ext>
            </a:extLst>
          </p:cNvPr>
          <p:cNvSpPr txBox="1"/>
          <p:nvPr/>
        </p:nvSpPr>
        <p:spPr>
          <a:xfrm>
            <a:off x="1028700" y="1914818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 Used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C451908-1568-BC4A-1F0B-1E4B282E470B}"/>
              </a:ext>
            </a:extLst>
          </p:cNvPr>
          <p:cNvSpPr txBox="1"/>
          <p:nvPr/>
        </p:nvSpPr>
        <p:spPr>
          <a:xfrm>
            <a:off x="1028699" y="3676589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Process Flow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682A2193-1A9B-57B9-64E1-228679D08E9F}"/>
              </a:ext>
            </a:extLst>
          </p:cNvPr>
          <p:cNvSpPr txBox="1"/>
          <p:nvPr/>
        </p:nvSpPr>
        <p:spPr>
          <a:xfrm>
            <a:off x="992604" y="6191764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Impact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E8BA19D8-0213-4674-A844-EB8415DA002A}"/>
              </a:ext>
            </a:extLst>
          </p:cNvPr>
          <p:cNvSpPr txBox="1"/>
          <p:nvPr/>
        </p:nvSpPr>
        <p:spPr>
          <a:xfrm>
            <a:off x="1224490" y="4384397"/>
            <a:ext cx="10527757" cy="15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Each section is now passed to BART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Input is tokenized and truncated to fit the token limit of the model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 outputs summary 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03FB5CE-FE5A-2564-94AA-0DCDD173DCA9}"/>
              </a:ext>
            </a:extLst>
          </p:cNvPr>
          <p:cNvSpPr txBox="1"/>
          <p:nvPr/>
        </p:nvSpPr>
        <p:spPr>
          <a:xfrm>
            <a:off x="1473542" y="6817572"/>
            <a:ext cx="1052775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Captures high level essence without loss in technicality of terms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Enables quick comprehension of paper sections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Useful for fast first-pass understanding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Preserves the structure </a:t>
            </a:r>
          </a:p>
        </p:txBody>
      </p:sp>
    </p:spTree>
    <p:extLst>
      <p:ext uri="{BB962C8B-B14F-4D97-AF65-F5344CB8AC3E}">
        <p14:creationId xmlns:p14="http://schemas.microsoft.com/office/powerpoint/2010/main" val="19837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C8899-1A48-5CA1-7FA8-E5F92C5C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D6A6BC-820D-7375-ADD8-FA4508464020}"/>
              </a:ext>
            </a:extLst>
          </p:cNvPr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040B0F-119C-6D3E-A055-397F3D9011E3}"/>
                </a:ext>
              </a:extLst>
            </p:cNvPr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2D199A-0D4D-48FA-03E3-79D25B6CCB3A}"/>
                </a:ext>
              </a:extLst>
            </p:cNvPr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71F5797-1E30-E362-A4B1-1B63982BC901}"/>
              </a:ext>
            </a:extLst>
          </p:cNvPr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2003F1E-3C9A-C3F9-2EBF-109C4F17B6E0}"/>
                </a:ext>
              </a:extLst>
            </p:cNvPr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62E21A4-6FC7-8C18-B8F3-71609A9875F4}"/>
              </a:ext>
            </a:extLst>
          </p:cNvPr>
          <p:cNvSpPr txBox="1"/>
          <p:nvPr/>
        </p:nvSpPr>
        <p:spPr>
          <a:xfrm>
            <a:off x="4114800" y="331053"/>
            <a:ext cx="92202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3 – Critique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6678969-1B8A-1DBE-9571-B49A46B20FD8}"/>
              </a:ext>
            </a:extLst>
          </p:cNvPr>
          <p:cNvSpPr txBox="1"/>
          <p:nvPr/>
        </p:nvSpPr>
        <p:spPr>
          <a:xfrm>
            <a:off x="1473542" y="2615701"/>
            <a:ext cx="10527757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sym typeface="Quicksand"/>
              </a:rPr>
              <a:t>Mistral-</a:t>
            </a:r>
            <a:r>
              <a:rPr lang="en-US" sz="2400" err="1">
                <a:solidFill>
                  <a:srgbClr val="0F4662"/>
                </a:solidFill>
                <a:latin typeface="Quicksand"/>
                <a:sym typeface="Quicksand"/>
              </a:rPr>
              <a:t>qlora</a:t>
            </a:r>
            <a:r>
              <a:rPr lang="en-US" sz="2400" dirty="0">
                <a:solidFill>
                  <a:srgbClr val="0F4662"/>
                </a:solidFill>
                <a:latin typeface="Quicksand"/>
              </a:rPr>
              <a:t>-critique</a:t>
            </a:r>
            <a:r>
              <a:rPr lang="en-US" sz="2400" dirty="0">
                <a:solidFill>
                  <a:srgbClr val="0F4662"/>
                </a:solidFill>
                <a:latin typeface="Quicksand"/>
                <a:sym typeface="Quicksand"/>
              </a:rPr>
              <a:t> (fine tuned Mistral 7B model) hosted on Hugging face specific for academic critique</a:t>
            </a:r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2CCEAA4-0754-8416-911A-A8108F531EB3}"/>
              </a:ext>
            </a:extLst>
          </p:cNvPr>
          <p:cNvSpPr txBox="1"/>
          <p:nvPr/>
        </p:nvSpPr>
        <p:spPr>
          <a:xfrm>
            <a:off x="1028700" y="1914818"/>
            <a:ext cx="10527757" cy="46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0F4662"/>
                </a:solidFill>
                <a:latin typeface="Quicksand Bold"/>
                <a:sym typeface="Quicksand Bold"/>
              </a:rPr>
              <a:t>Model Used</a:t>
            </a:r>
            <a:endParaRPr lang="en-US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10F07949-385A-644D-6C78-8933F6075A5D}"/>
              </a:ext>
            </a:extLst>
          </p:cNvPr>
          <p:cNvSpPr txBox="1"/>
          <p:nvPr/>
        </p:nvSpPr>
        <p:spPr>
          <a:xfrm>
            <a:off x="1028698" y="3910497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Functionality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26F0BE1-FC98-59A2-9B4B-9EAB0990E00B}"/>
              </a:ext>
            </a:extLst>
          </p:cNvPr>
          <p:cNvSpPr txBox="1"/>
          <p:nvPr/>
        </p:nvSpPr>
        <p:spPr>
          <a:xfrm>
            <a:off x="1028698" y="6377896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Impact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600C4752-D9D1-39D0-50E5-B450E03E3802}"/>
              </a:ext>
            </a:extLst>
          </p:cNvPr>
          <p:cNvSpPr txBox="1"/>
          <p:nvPr/>
        </p:nvSpPr>
        <p:spPr>
          <a:xfrm>
            <a:off x="1473542" y="4511164"/>
            <a:ext cx="10527757" cy="15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generates bullet points for paragraphs as critique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Critiques on clarity, structure, reasoning, and depth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Suggests actionable writing improvements 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67A8B4B-25EC-DE57-BC95-833BEFE1C539}"/>
              </a:ext>
            </a:extLst>
          </p:cNvPr>
          <p:cNvSpPr txBox="1"/>
          <p:nvPr/>
        </p:nvSpPr>
        <p:spPr>
          <a:xfrm>
            <a:off x="1473542" y="6817572"/>
            <a:ext cx="1052775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High-quality, structured feedback for content in academic papers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Mimics peer-review tone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Elevates system from shallow grammatical suggestions to contextual academic critique </a:t>
            </a:r>
          </a:p>
        </p:txBody>
      </p:sp>
    </p:spTree>
    <p:extLst>
      <p:ext uri="{BB962C8B-B14F-4D97-AF65-F5344CB8AC3E}">
        <p14:creationId xmlns:p14="http://schemas.microsoft.com/office/powerpoint/2010/main" val="346278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056A8-DC8D-B52F-6051-24111642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20D3C0-FDF5-5E42-CE56-E9126796C129}"/>
              </a:ext>
            </a:extLst>
          </p:cNvPr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BA67E0B-5073-F3AC-8BD7-605B20E9A224}"/>
                </a:ext>
              </a:extLst>
            </p:cNvPr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80D167-163B-5717-9711-CCF662451864}"/>
                </a:ext>
              </a:extLst>
            </p:cNvPr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DACE154-B303-B7FF-A55E-B8800A61333D}"/>
              </a:ext>
            </a:extLst>
          </p:cNvPr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35AFE52-2584-6628-4FE3-A10AB0ECA5CB}"/>
                </a:ext>
              </a:extLst>
            </p:cNvPr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7298029-17E0-CF1A-7A3D-240C8B195AD3}"/>
              </a:ext>
            </a:extLst>
          </p:cNvPr>
          <p:cNvSpPr txBox="1"/>
          <p:nvPr/>
        </p:nvSpPr>
        <p:spPr>
          <a:xfrm>
            <a:off x="1786054" y="276786"/>
            <a:ext cx="10270796" cy="1097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5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4 – Plagiarism and Bias</a:t>
            </a:r>
            <a:endParaRPr lang="en-US" sz="6399" b="1" i="1" dirty="0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501720A-FACB-600F-0084-19348C365DF6}"/>
              </a:ext>
            </a:extLst>
          </p:cNvPr>
          <p:cNvSpPr txBox="1"/>
          <p:nvPr/>
        </p:nvSpPr>
        <p:spPr>
          <a:xfrm>
            <a:off x="1024689" y="2962818"/>
            <a:ext cx="10527757" cy="414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Bias Detection 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          - Used VADER for sentiment scoring of each paragraph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- Printed the flagged paragraphs for extreme tone/polarity</a:t>
            </a:r>
          </a:p>
          <a:p>
            <a:pPr marL="259080" lvl="1" algn="l"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Plagiarism Check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 - Used MiniLM embeddings approach to check the plagiarism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 - Compared cosine similarity with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reviews 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 - Printed the paragraphs with flagged score &gt; 0.5 as ‘plagiarized’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07EC44D-B409-64A7-49C1-B10B42054C8E}"/>
              </a:ext>
            </a:extLst>
          </p:cNvPr>
          <p:cNvSpPr txBox="1"/>
          <p:nvPr/>
        </p:nvSpPr>
        <p:spPr>
          <a:xfrm>
            <a:off x="1028700" y="1914818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Bias and Plagiarism</a:t>
            </a:r>
          </a:p>
        </p:txBody>
      </p:sp>
    </p:spTree>
    <p:extLst>
      <p:ext uri="{BB962C8B-B14F-4D97-AF65-F5344CB8AC3E}">
        <p14:creationId xmlns:p14="http://schemas.microsoft.com/office/powerpoint/2010/main" val="33054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599709"/>
            <a:ext cx="11537525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7632-94C8-8C3B-3756-F82BF92C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794" r="-370"/>
          <a:stretch/>
        </p:blipFill>
        <p:spPr>
          <a:xfrm>
            <a:off x="7232225" y="599709"/>
            <a:ext cx="10668000" cy="565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D9E2C-046A-B2C4-D7FC-393501D3C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31482" r="47083" b="35925"/>
          <a:stretch/>
        </p:blipFill>
        <p:spPr>
          <a:xfrm>
            <a:off x="7246512" y="6572250"/>
            <a:ext cx="8382000" cy="33528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9D1AE8CC-0E1A-2356-2281-EA78E41552EB}"/>
              </a:ext>
            </a:extLst>
          </p:cNvPr>
          <p:cNvSpPr txBox="1"/>
          <p:nvPr/>
        </p:nvSpPr>
        <p:spPr>
          <a:xfrm>
            <a:off x="838200" y="3714750"/>
            <a:ext cx="8753475" cy="3259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Provides the critique to each paragraph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Summarizes each paragraph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Provides the plagiarism and bias scores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Prints the part of the content that is 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  flagged for either bias or plagiarism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B1130-BCD6-1994-7535-1E8312FA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4EEF2DF-8C6D-7417-469E-238E0B6E8A05}"/>
              </a:ext>
            </a:extLst>
          </p:cNvPr>
          <p:cNvSpPr txBox="1"/>
          <p:nvPr/>
        </p:nvSpPr>
        <p:spPr>
          <a:xfrm>
            <a:off x="1028700" y="599709"/>
            <a:ext cx="11537525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90E360D-9246-3BD7-CECD-EF16CE998FD9}"/>
              </a:ext>
            </a:extLst>
          </p:cNvPr>
          <p:cNvSpPr txBox="1"/>
          <p:nvPr/>
        </p:nvSpPr>
        <p:spPr>
          <a:xfrm>
            <a:off x="838200" y="3714750"/>
            <a:ext cx="8753475" cy="2705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Flowchart extracted from a sample paper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Table extracted from a sample paper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93E60D2D-89B8-000A-6BBE-64981DDA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31" y="344009"/>
            <a:ext cx="6262104" cy="5925846"/>
          </a:xfrm>
          <a:prstGeom prst="rect">
            <a:avLst/>
          </a:prstGeom>
        </p:spPr>
      </p:pic>
      <p:pic>
        <p:nvPicPr>
          <p:cNvPr id="5" name="Picture 4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CDD69246-910E-95C8-29D9-C7F3745B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56" y="6517227"/>
            <a:ext cx="82105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99534"/>
            <a:ext cx="7514133" cy="6330250"/>
            <a:chOff x="0" y="0"/>
            <a:chExt cx="1979031" cy="16672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9031" cy="1667227"/>
            </a:xfrm>
            <a:custGeom>
              <a:avLst/>
              <a:gdLst/>
              <a:ahLst/>
              <a:cxnLst/>
              <a:rect l="l" t="t" r="r" b="b"/>
              <a:pathLst>
                <a:path w="1979031" h="1667227">
                  <a:moveTo>
                    <a:pt x="52546" y="0"/>
                  </a:moveTo>
                  <a:lnTo>
                    <a:pt x="1926485" y="0"/>
                  </a:lnTo>
                  <a:cubicBezTo>
                    <a:pt x="1955505" y="0"/>
                    <a:pt x="1979031" y="23526"/>
                    <a:pt x="1979031" y="52546"/>
                  </a:cubicBezTo>
                  <a:lnTo>
                    <a:pt x="1979031" y="1614681"/>
                  </a:lnTo>
                  <a:cubicBezTo>
                    <a:pt x="1979031" y="1628617"/>
                    <a:pt x="1973495" y="1641982"/>
                    <a:pt x="1963641" y="1651836"/>
                  </a:cubicBezTo>
                  <a:cubicBezTo>
                    <a:pt x="1953786" y="1661690"/>
                    <a:pt x="1940421" y="1667227"/>
                    <a:pt x="1926485" y="1667227"/>
                  </a:cubicBezTo>
                  <a:lnTo>
                    <a:pt x="52546" y="1667227"/>
                  </a:lnTo>
                  <a:cubicBezTo>
                    <a:pt x="38610" y="1667227"/>
                    <a:pt x="25245" y="1661690"/>
                    <a:pt x="15390" y="1651836"/>
                  </a:cubicBezTo>
                  <a:cubicBezTo>
                    <a:pt x="5536" y="1641982"/>
                    <a:pt x="0" y="1628617"/>
                    <a:pt x="0" y="1614681"/>
                  </a:cubicBezTo>
                  <a:lnTo>
                    <a:pt x="0" y="52546"/>
                  </a:lnTo>
                  <a:cubicBezTo>
                    <a:pt x="0" y="23526"/>
                    <a:pt x="23526" y="0"/>
                    <a:pt x="52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979031" cy="179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45167" y="3399534"/>
            <a:ext cx="7514133" cy="6260364"/>
            <a:chOff x="0" y="0"/>
            <a:chExt cx="1979031" cy="16488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79031" cy="1648820"/>
            </a:xfrm>
            <a:custGeom>
              <a:avLst/>
              <a:gdLst/>
              <a:ahLst/>
              <a:cxnLst/>
              <a:rect l="l" t="t" r="r" b="b"/>
              <a:pathLst>
                <a:path w="1979031" h="1648820">
                  <a:moveTo>
                    <a:pt x="52546" y="0"/>
                  </a:moveTo>
                  <a:lnTo>
                    <a:pt x="1926485" y="0"/>
                  </a:lnTo>
                  <a:cubicBezTo>
                    <a:pt x="1955505" y="0"/>
                    <a:pt x="1979031" y="23526"/>
                    <a:pt x="1979031" y="52546"/>
                  </a:cubicBezTo>
                  <a:lnTo>
                    <a:pt x="1979031" y="1596274"/>
                  </a:lnTo>
                  <a:cubicBezTo>
                    <a:pt x="1979031" y="1610210"/>
                    <a:pt x="1973495" y="1623575"/>
                    <a:pt x="1963641" y="1633430"/>
                  </a:cubicBezTo>
                  <a:cubicBezTo>
                    <a:pt x="1953786" y="1643284"/>
                    <a:pt x="1940421" y="1648820"/>
                    <a:pt x="1926485" y="1648820"/>
                  </a:cubicBezTo>
                  <a:lnTo>
                    <a:pt x="52546" y="1648820"/>
                  </a:lnTo>
                  <a:cubicBezTo>
                    <a:pt x="38610" y="1648820"/>
                    <a:pt x="25245" y="1643284"/>
                    <a:pt x="15390" y="1633430"/>
                  </a:cubicBezTo>
                  <a:cubicBezTo>
                    <a:pt x="5536" y="1623575"/>
                    <a:pt x="0" y="1610210"/>
                    <a:pt x="0" y="1596274"/>
                  </a:cubicBezTo>
                  <a:lnTo>
                    <a:pt x="0" y="52546"/>
                  </a:lnTo>
                  <a:cubicBezTo>
                    <a:pt x="0" y="23526"/>
                    <a:pt x="23526" y="0"/>
                    <a:pt x="52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979031" cy="177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64793" y="557212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Takeaways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2350" y="2516543"/>
            <a:ext cx="13430250" cy="492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Challenges							      Extensions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9F13F4C-A46B-39DF-4D49-E2FFC57C3322}"/>
              </a:ext>
            </a:extLst>
          </p:cNvPr>
          <p:cNvSpPr txBox="1"/>
          <p:nvPr/>
        </p:nvSpPr>
        <p:spPr>
          <a:xfrm>
            <a:off x="1585366" y="3869682"/>
            <a:ext cx="6400800" cy="555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Hallucinations and Vague Critiques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Parsing into sections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Plagiarism is limited to semantic similarity 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Heavy reliance on fine-tuned LLM for critique quality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Academic tone has less polarity resulting in constant bias 0 scores 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Not all papers were responsive to the visualizations extraction method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3D92D60-DD4E-7F3D-E098-7EDEC31B9599}"/>
              </a:ext>
            </a:extLst>
          </p:cNvPr>
          <p:cNvSpPr txBox="1"/>
          <p:nvPr/>
        </p:nvSpPr>
        <p:spPr>
          <a:xfrm>
            <a:off x="10245391" y="3869682"/>
            <a:ext cx="6400800" cy="57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0B570807-0858-03B0-F7EF-6F0730FB0806}"/>
              </a:ext>
            </a:extLst>
          </p:cNvPr>
          <p:cNvSpPr txBox="1"/>
          <p:nvPr/>
        </p:nvSpPr>
        <p:spPr>
          <a:xfrm>
            <a:off x="10277475" y="3693875"/>
            <a:ext cx="6400800" cy="4921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Unified model for all tasks (streamlined)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Interactive Web Interface to gain insights into the paper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Expansion of plagiarism corpus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Domain-specific fine tuning to improve relevance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Evaluation and analysis of figures and tables in the research paper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99709"/>
            <a:ext cx="11534821" cy="134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0200" y="3792689"/>
            <a:ext cx="15505369" cy="380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Developed an end-to-end automated critique system for academic research papers.</a:t>
            </a: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Combined PDF parsing, section summarization, critique, bias and plagiarism detection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Integrated a fine-tuned Mistral LLM for generating peer-review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Used real abstracts from 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as a reference Corpus for semantic plagiarism checking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Figures that have been extracted were partially 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upto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 the mark.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24705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04001" y="80195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A3E37-4000-C5E1-5755-063A33A1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3D793E8-4104-9902-4F6D-ECEDC4FC9149}"/>
              </a:ext>
            </a:extLst>
          </p:cNvPr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0B3316C-2F63-3935-31A0-0D77A5A2CA5A}"/>
              </a:ext>
            </a:extLst>
          </p:cNvPr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8D0DDE0-F1C6-53D6-BB7A-5E65D3339905}"/>
              </a:ext>
            </a:extLst>
          </p:cNvPr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15469A5C-64F5-B570-B5A0-E18538CB711E}"/>
              </a:ext>
            </a:extLst>
          </p:cNvPr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72C3454-F7D0-ECB7-ADA6-6EC1F41FC6B5}"/>
              </a:ext>
            </a:extLst>
          </p:cNvPr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26516" y="1416722"/>
            <a:ext cx="99149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Group 4 - Team Members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97435" y="4867005"/>
            <a:ext cx="5693126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Manoghn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Kandiraju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86182" y="7166270"/>
            <a:ext cx="6477000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Sai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Manichandana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Devi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Thumati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27650" y="5609184"/>
            <a:ext cx="4832696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Sanjiv Motilal Choudhari</a:t>
            </a:r>
          </a:p>
        </p:txBody>
      </p:sp>
      <p:sp>
        <p:nvSpPr>
          <p:cNvPr id="17" name="AutoShape 17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635338" y="6381940"/>
            <a:ext cx="5017320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Snigdha Mohana Addepalli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3809794"/>
            <a:ext cx="14401800" cy="309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Our project aims to automate the critique and evaluation of research papers using advanced NLP techniques and large language models (LLMs). </a:t>
            </a: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Recognizing the growing volume of academic publications, we strive to develop a system that can assist in comprehensively reviewing the research paper, thereby streamlining the peer-review process and enhancing the quality of academic research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04001" y="24705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91400" y="546633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304001" y="80195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99709"/>
            <a:ext cx="9390243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Background &amp; Related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86084"/>
            <a:ext cx="12001500" cy="467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peer-review process remains manual, subjective and time-consuming.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has enabled datasets to model the reviewer feedback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 and FLAN-T5 are effective for tasks like summarizing and instruction-based generation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previous work has been more focused on the rhetorical role labeling, sentiment tagging and reviewer simulation- but has lacked a comprehensive integration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Our work intends to build these individual features and make a unified critique system to evaluate a research paper using concepts of NLP and LLMs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23184"/>
            <a:ext cx="693806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Current scenario: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754" y="2666878"/>
            <a:ext cx="5385764" cy="6426664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05199" y="2877488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403415" y="2666878"/>
            <a:ext cx="5385764" cy="6426664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84503" y="2877488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200313" y="2612589"/>
            <a:ext cx="5385764" cy="6426664"/>
            <a:chOff x="0" y="0"/>
            <a:chExt cx="1418473" cy="16926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595029" y="3088463"/>
            <a:ext cx="2226655" cy="2226655"/>
          </a:xfrm>
          <a:custGeom>
            <a:avLst/>
            <a:gdLst/>
            <a:ahLst/>
            <a:cxnLst/>
            <a:rect l="l" t="t" r="r" b="b"/>
            <a:pathLst>
              <a:path w="2226655" h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403415" y="239013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0217" y="5154462"/>
            <a:ext cx="5101887" cy="309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Automate the review process of academic papers using LLMs to reduce manual effort and improve the consistency and efficiency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88185" y="2035408"/>
            <a:ext cx="1907615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Analysis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80573" y="5645136"/>
            <a:ext cx="510188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 meaningful section wise summary and suggestion to enhance the quality of the research writing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58200" y="2086778"/>
            <a:ext cx="2967549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Strategy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70541" y="5645136"/>
            <a:ext cx="4496348" cy="257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Identify and flag biased and plagiarized content to promote fairness and originality in the academic work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11200" y="2086778"/>
            <a:ext cx="2967550" cy="476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Implementation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1911071" y="7344561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1371600" y="7353300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231043" y="901445"/>
            <a:ext cx="14072064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Resources utilized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33199" y="3837772"/>
            <a:ext cx="5348229" cy="21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Fine-tuned Mistral (critique)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 (summarizing)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Flan-T5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MiniLM(Plagiarism via embeddings)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VADER (Bias detection)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83709" y="2905530"/>
            <a:ext cx="5348229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8498" y="3837772"/>
            <a:ext cx="5352545" cy="83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ArXiv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Papers </a:t>
            </a:r>
          </a:p>
          <a:p>
            <a:pPr marL="342900" lvl="0" indent="-342900" algn="ctr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811891" y="2889446"/>
            <a:ext cx="5352545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Datasets: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390645" y="-279648"/>
            <a:ext cx="10897355" cy="10757148"/>
            <a:chOff x="0" y="-123825"/>
            <a:chExt cx="2591141" cy="28331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1028700" y="9715500"/>
            <a:ext cx="5539941" cy="26023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9677400" y="4953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2DA38-4C4E-5982-0C66-CAE27EFC5D71}"/>
              </a:ext>
            </a:extLst>
          </p:cNvPr>
          <p:cNvSpPr txBox="1"/>
          <p:nvPr/>
        </p:nvSpPr>
        <p:spPr>
          <a:xfrm>
            <a:off x="11276213" y="488826"/>
            <a:ext cx="3294611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Flowchart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9CE83A-A602-025C-5A1E-69B308C4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87" y="2670487"/>
            <a:ext cx="7183953" cy="5384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4B9E29-88CE-C47B-4606-784FCC457562}"/>
                  </a:ext>
                </a:extLst>
              </p14:cNvPr>
              <p14:cNvContentPartPr/>
              <p14:nvPr/>
            </p14:nvContentPartPr>
            <p14:xfrm>
              <a:off x="3860398" y="6904212"/>
              <a:ext cx="163060" cy="2847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4B9E29-88CE-C47B-4606-784FCC4575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2799" y="6886414"/>
                <a:ext cx="198617" cy="6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1AC71B-7CFE-8254-0211-72D6C6D078AE}"/>
                  </a:ext>
                </a:extLst>
              </p14:cNvPr>
              <p14:cNvContentPartPr/>
              <p14:nvPr/>
            </p14:nvContentPartPr>
            <p14:xfrm>
              <a:off x="3873536" y="6822579"/>
              <a:ext cx="233621" cy="23712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1AC71B-7CFE-8254-0211-72D6C6D078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5925" y="6804615"/>
                <a:ext cx="269203" cy="272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88A184-6B44-AECC-9471-863C6F7BDE9F}"/>
                  </a:ext>
                </a:extLst>
              </p14:cNvPr>
              <p14:cNvContentPartPr/>
              <p14:nvPr/>
            </p14:nvContentPartPr>
            <p14:xfrm>
              <a:off x="3750628" y="6824574"/>
              <a:ext cx="521679" cy="28149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88A184-6B44-AECC-9471-863C6F7BDE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2999" y="6806599"/>
                <a:ext cx="557297" cy="31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2C418B-9CA3-E6FA-0DBE-7235308BAAAA}"/>
                  </a:ext>
                </a:extLst>
              </p14:cNvPr>
              <p14:cNvContentPartPr/>
              <p14:nvPr/>
            </p14:nvContentPartPr>
            <p14:xfrm>
              <a:off x="4541064" y="6950166"/>
              <a:ext cx="13607" cy="1360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2C418B-9CA3-E6FA-0DBE-7235308BA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74321" y="6269816"/>
                <a:ext cx="1360700" cy="1360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E57A38-53FF-765C-5DD5-891FBA8F96C0}"/>
                  </a:ext>
                </a:extLst>
              </p14:cNvPr>
              <p14:cNvContentPartPr/>
              <p14:nvPr/>
            </p14:nvContentPartPr>
            <p14:xfrm>
              <a:off x="4853290" y="5789679"/>
              <a:ext cx="571217" cy="227202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E57A38-53FF-765C-5DD5-891FBA8F96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5664" y="5772064"/>
                <a:ext cx="606828" cy="26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9B782E-6681-105A-F071-CCFE22600BBE}"/>
                  </a:ext>
                </a:extLst>
              </p14:cNvPr>
              <p14:cNvContentPartPr/>
              <p14:nvPr/>
            </p14:nvContentPartPr>
            <p14:xfrm>
              <a:off x="5825451" y="5614487"/>
              <a:ext cx="13607" cy="13607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9B782E-6681-105A-F071-CCFE22600B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8708" y="5387704"/>
                <a:ext cx="1360700" cy="462638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B91C15C-CB7D-6511-9DFC-63D547FF03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0" t="24668" r="52756" b="19815"/>
          <a:stretch/>
        </p:blipFill>
        <p:spPr>
          <a:xfrm>
            <a:off x="1635512" y="800100"/>
            <a:ext cx="4612831" cy="8072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54754" y="3238500"/>
            <a:ext cx="13778490" cy="3178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Implementation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14800" y="331053"/>
            <a:ext cx="92202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1 – Section Extraction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3542" y="2615701"/>
            <a:ext cx="10527757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All the visualizations and tables that are vital to the research paper are extracted in this step.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914818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Visualizations Extraction 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FB6FF18-055D-4179-A143-D5EC986CAA63}"/>
              </a:ext>
            </a:extLst>
          </p:cNvPr>
          <p:cNvSpPr txBox="1"/>
          <p:nvPr/>
        </p:nvSpPr>
        <p:spPr>
          <a:xfrm>
            <a:off x="1028699" y="3788101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Fallback method 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C005811-250E-4AAD-BE8D-CE444D8B7D96}"/>
              </a:ext>
            </a:extLst>
          </p:cNvPr>
          <p:cNvSpPr txBox="1"/>
          <p:nvPr/>
        </p:nvSpPr>
        <p:spPr>
          <a:xfrm>
            <a:off x="1028698" y="5918492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Implementation Logic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D081F4B-EBA4-A9DD-78DE-FFDA8F020113}"/>
              </a:ext>
            </a:extLst>
          </p:cNvPr>
          <p:cNvSpPr txBox="1"/>
          <p:nvPr/>
        </p:nvSpPr>
        <p:spPr>
          <a:xfrm>
            <a:off x="1473542" y="4511164"/>
            <a:ext cx="10527757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Rule based regular expression parser to detect headings and separate them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2807A81D-B7A3-DCD7-8B16-760CBE96B6D2}"/>
              </a:ext>
            </a:extLst>
          </p:cNvPr>
          <p:cNvSpPr txBox="1"/>
          <p:nvPr/>
        </p:nvSpPr>
        <p:spPr>
          <a:xfrm>
            <a:off x="1473542" y="6817572"/>
            <a:ext cx="1052775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PDF will be parsed to plain text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will segment the parsed text into labelled sections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returns sections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model fails, then fallback method will split the text.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745</Words>
  <Application>Microsoft Office PowerPoint</Application>
  <PresentationFormat>Custom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Quicksand</vt:lpstr>
      <vt:lpstr>Cormorant Garamond Bold Italics</vt:lpstr>
      <vt:lpstr>Quicksand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Sanjiv Motilal Choudhari</dc:title>
  <cp:lastModifiedBy>Sanjiv Motilal Choudhari</cp:lastModifiedBy>
  <cp:revision>108</cp:revision>
  <dcterms:created xsi:type="dcterms:W3CDTF">2006-08-16T00:00:00Z</dcterms:created>
  <dcterms:modified xsi:type="dcterms:W3CDTF">2025-04-18T02:48:00Z</dcterms:modified>
  <dc:identifier>DAGkwAuBbkM</dc:identifier>
</cp:coreProperties>
</file>